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68" r:id="rId5"/>
    <p:sldId id="269" r:id="rId6"/>
    <p:sldId id="270" r:id="rId7"/>
    <p:sldId id="261" r:id="rId8"/>
    <p:sldId id="266" r:id="rId9"/>
    <p:sldId id="267" r:id="rId10"/>
    <p:sldId id="2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421"/>
  </p:normalViewPr>
  <p:slideViewPr>
    <p:cSldViewPr snapToGrid="0" snapToObjects="1">
      <p:cViewPr varScale="1">
        <p:scale>
          <a:sx n="77" d="100"/>
          <a:sy n="77" d="100"/>
        </p:scale>
        <p:origin x="11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7/10/18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7/10/18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are called transitional devices because they transition from one sentence to the next.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7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00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17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318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791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3395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86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392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9577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4199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905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68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8056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7159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476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5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03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Reading Section</a:t>
            </a:r>
            <a:endParaRPr lang="en-US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680" y="387465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Insert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911927"/>
            <a:ext cx="10256520" cy="4265036"/>
          </a:xfr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An </a:t>
            </a:r>
            <a:r>
              <a:rPr lang="en-US" sz="3600" i="1" dirty="0" smtClean="0"/>
              <a:t>insert</a:t>
            </a:r>
            <a:r>
              <a:rPr lang="en-US" sz="3600" dirty="0" smtClean="0"/>
              <a:t> question asks you to locate a place in the passage to insert a sentence. Choose from 4 options marked with a square.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 smtClean="0"/>
              <a:t>1  Identify key reference words and phrases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Look for key words in the sentences before and after the squares in the passage that refer to the key words in the insert sentence.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907885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8639" y="1"/>
            <a:ext cx="11504816" cy="1163781"/>
          </a:xfrm>
        </p:spPr>
        <p:txBody>
          <a:bodyPr/>
          <a:lstStyle/>
          <a:p>
            <a:r>
              <a:rPr lang="en-US" b="1" smtClean="0"/>
              <a:t>2  Look </a:t>
            </a:r>
            <a:r>
              <a:rPr lang="en-US" b="1" dirty="0" smtClean="0"/>
              <a:t>for words that logically connect sentences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8639" y="1429789"/>
            <a:ext cx="11238807" cy="474717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900" b="1" dirty="0"/>
              <a:t>Addition: </a:t>
            </a:r>
            <a:r>
              <a:rPr lang="en-US" sz="3900" i="1" dirty="0"/>
              <a:t>Furthermore, Moreover</a:t>
            </a:r>
          </a:p>
          <a:p>
            <a:pPr marL="0" indent="0">
              <a:buNone/>
            </a:pPr>
            <a:r>
              <a:rPr lang="en-US" sz="3900" b="1" dirty="0" smtClean="0"/>
              <a:t>Contrast: </a:t>
            </a:r>
            <a:r>
              <a:rPr lang="en-US" sz="3900" i="1" dirty="0" smtClean="0"/>
              <a:t>On the other hand, On the contrary, In contrast</a:t>
            </a:r>
          </a:p>
          <a:p>
            <a:pPr marL="0" indent="0">
              <a:buNone/>
            </a:pPr>
            <a:r>
              <a:rPr lang="en-US" sz="3900" b="1" dirty="0" smtClean="0"/>
              <a:t>Dates: </a:t>
            </a:r>
            <a:r>
              <a:rPr lang="en-US" sz="3900" dirty="0" smtClean="0"/>
              <a:t>Check for chronological order as in </a:t>
            </a:r>
            <a:r>
              <a:rPr lang="en-US" sz="3900" i="1" dirty="0" smtClean="0"/>
              <a:t>1900, 1925, 1932</a:t>
            </a:r>
          </a:p>
          <a:p>
            <a:pPr marL="0" indent="0">
              <a:buNone/>
            </a:pPr>
            <a:r>
              <a:rPr lang="en-US" sz="3900" b="1" dirty="0" smtClean="0"/>
              <a:t>Example:</a:t>
            </a:r>
            <a:r>
              <a:rPr lang="en-US" sz="3900" dirty="0" smtClean="0"/>
              <a:t> </a:t>
            </a:r>
            <a:r>
              <a:rPr lang="en-US" sz="3900" i="1" dirty="0" smtClean="0"/>
              <a:t>For instance, For example</a:t>
            </a:r>
          </a:p>
          <a:p>
            <a:pPr marL="0" indent="0">
              <a:buNone/>
            </a:pPr>
            <a:r>
              <a:rPr lang="en-US" sz="3900" b="1" dirty="0"/>
              <a:t>Order:</a:t>
            </a:r>
            <a:r>
              <a:rPr lang="en-US" sz="3900" dirty="0"/>
              <a:t> </a:t>
            </a:r>
            <a:r>
              <a:rPr lang="en-US" sz="3900" i="1" dirty="0"/>
              <a:t>First, Second, Third, Finally</a:t>
            </a:r>
          </a:p>
          <a:p>
            <a:pPr marL="0" indent="0">
              <a:buNone/>
            </a:pPr>
            <a:r>
              <a:rPr lang="en-US" sz="3900" b="1" dirty="0" smtClean="0"/>
              <a:t>Restatement</a:t>
            </a:r>
            <a:r>
              <a:rPr lang="en-US" sz="3900" b="1" dirty="0"/>
              <a:t>:</a:t>
            </a:r>
            <a:r>
              <a:rPr lang="en-US" sz="3900" dirty="0"/>
              <a:t>  </a:t>
            </a:r>
            <a:r>
              <a:rPr lang="en-US" sz="3900" i="1" dirty="0"/>
              <a:t>In other words</a:t>
            </a:r>
          </a:p>
          <a:p>
            <a:pPr marL="0" indent="0">
              <a:buNone/>
            </a:pPr>
            <a:r>
              <a:rPr lang="en-US" sz="3900" b="1" dirty="0" smtClean="0"/>
              <a:t>Result:</a:t>
            </a:r>
            <a:r>
              <a:rPr lang="en-US" sz="3900" dirty="0" smtClean="0"/>
              <a:t> </a:t>
            </a:r>
            <a:r>
              <a:rPr lang="en-US" sz="3900" i="1" dirty="0" smtClean="0"/>
              <a:t>Therefore, As a result, Consequently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764531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509" y="381751"/>
            <a:ext cx="11021292" cy="1325563"/>
          </a:xfrm>
        </p:spPr>
        <p:txBody>
          <a:bodyPr/>
          <a:lstStyle/>
          <a:p>
            <a:r>
              <a:rPr lang="en-US" b="1" smtClean="0"/>
              <a:t>3  Check </a:t>
            </a:r>
            <a:r>
              <a:rPr lang="en-US" b="1" dirty="0" smtClean="0"/>
              <a:t>for </a:t>
            </a:r>
            <a:r>
              <a:rPr lang="en-US" b="1" smtClean="0"/>
              <a:t>pronoun agreement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509" y="1825625"/>
            <a:ext cx="11255433" cy="4351338"/>
          </a:xfr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If an insert sentence includes a pronoun, make sure that it agrees with the noun in the previous sentence.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u="sng" dirty="0" smtClean="0"/>
              <a:t>A carnivore </a:t>
            </a:r>
            <a:r>
              <a:rPr lang="en-US" sz="3600" dirty="0" smtClean="0"/>
              <a:t>is a secondary consumer. </a:t>
            </a:r>
            <a:r>
              <a:rPr lang="en-US" sz="3600" u="sng" dirty="0" smtClean="0"/>
              <a:t>It </a:t>
            </a:r>
            <a:r>
              <a:rPr lang="en-US" sz="3600" dirty="0" smtClean="0"/>
              <a:t>primarily eats meat.</a:t>
            </a: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u="sng" dirty="0" smtClean="0"/>
              <a:t>Carnivores</a:t>
            </a:r>
            <a:r>
              <a:rPr lang="en-US" sz="3600" dirty="0" smtClean="0"/>
              <a:t> are secondary consumers. </a:t>
            </a:r>
            <a:r>
              <a:rPr lang="en-US" sz="3600" u="sng" dirty="0" smtClean="0"/>
              <a:t>They</a:t>
            </a:r>
            <a:r>
              <a:rPr lang="en-US" sz="3600" dirty="0" smtClean="0"/>
              <a:t> primarily eat meat.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081279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47155"/>
          </a:xfrm>
        </p:spPr>
        <p:txBody>
          <a:bodyPr/>
          <a:lstStyle/>
          <a:p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47651"/>
            <a:ext cx="10515600" cy="5685905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Look at the four squares [     ] that show where the following sentence could be inserted.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b="1" dirty="0" smtClean="0"/>
              <a:t>A tertiary consumer eats primary and secondary consumers and is referred to as a “top carnivore” in the food chain.</a:t>
            </a:r>
          </a:p>
          <a:p>
            <a:pPr marL="0" indent="0">
              <a:buNone/>
            </a:pPr>
            <a:endParaRPr lang="en-US" sz="3600" b="1" dirty="0"/>
          </a:p>
          <a:p>
            <a:pPr marL="0" indent="0">
              <a:buNone/>
            </a:pPr>
            <a:r>
              <a:rPr lang="en-US" sz="3600" dirty="0" smtClean="0"/>
              <a:t>Where could the sentence best be added?</a:t>
            </a:r>
          </a:p>
          <a:p>
            <a:pPr marL="0" indent="0">
              <a:buNone/>
            </a:pPr>
            <a:r>
              <a:rPr lang="en-US" sz="3600" dirty="0" smtClean="0"/>
              <a:t>Click on a square </a:t>
            </a:r>
            <a:r>
              <a:rPr lang="en-US" sz="3600" dirty="0"/>
              <a:t>[     </a:t>
            </a:r>
            <a:r>
              <a:rPr lang="en-US" sz="3600" dirty="0" smtClean="0"/>
              <a:t>] to insert the sentence in the passage.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5781963" y="1147156"/>
            <a:ext cx="302953" cy="2660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371570" y="5738552"/>
            <a:ext cx="302953" cy="2660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94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47155"/>
          </a:xfrm>
        </p:spPr>
        <p:txBody>
          <a:bodyPr/>
          <a:lstStyle/>
          <a:p>
            <a:r>
              <a:rPr lang="en-US" b="1" smtClean="0"/>
              <a:t>Answer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47651"/>
            <a:ext cx="10515600" cy="5685905"/>
          </a:xfrm>
          <a:ln>
            <a:noFill/>
          </a:ln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endParaRPr lang="en-US" sz="32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r>
              <a:rPr lang="en-US" sz="3600" dirty="0" smtClean="0"/>
              <a:t>A </a:t>
            </a:r>
            <a:r>
              <a:rPr lang="en-US" sz="3600" b="1" dirty="0" smtClean="0"/>
              <a:t>carnivore</a:t>
            </a:r>
            <a:r>
              <a:rPr lang="en-US" sz="3600" dirty="0" smtClean="0"/>
              <a:t> is a secondary consumer and primarily eats meat.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endParaRPr lang="en-US" sz="3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b="1" dirty="0"/>
              <a:t>A tertiary consumer eats primary and secondary consumers and is referred to as a “top carnivore” in the food chain.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endParaRPr lang="en-US" sz="3600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charset="0"/>
              <a:buNone/>
              <a:tabLst/>
              <a:defRPr/>
            </a:pPr>
            <a:r>
              <a:rPr lang="en-US" sz="3600" dirty="0" smtClean="0"/>
              <a:t>A consumer that feeds on both producers (plants) and consumers (meat) is called an </a:t>
            </a:r>
            <a:r>
              <a:rPr lang="en-US" sz="3600" b="1" dirty="0" smtClean="0"/>
              <a:t>omnivore</a:t>
            </a:r>
            <a:r>
              <a:rPr lang="en-US" sz="3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152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249" y="1"/>
            <a:ext cx="11196552" cy="1147155"/>
          </a:xfrm>
        </p:spPr>
        <p:txBody>
          <a:bodyPr/>
          <a:lstStyle/>
          <a:p>
            <a:r>
              <a:rPr lang="en-US" b="1" dirty="0" smtClean="0"/>
              <a:t>Explanation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248" y="573578"/>
            <a:ext cx="11637819" cy="6118167"/>
          </a:xfrm>
          <a:ln>
            <a:noFill/>
          </a:ln>
        </p:spPr>
        <p:txBody>
          <a:bodyPr>
            <a:noAutofit/>
          </a:bodyPr>
          <a:lstStyle/>
          <a:p>
            <a:pPr marL="0" lvl="0" indent="0">
              <a:buNone/>
            </a:pPr>
            <a:endParaRPr lang="en-US" sz="3200" dirty="0" smtClean="0"/>
          </a:p>
          <a:p>
            <a:pPr marL="0" lvl="0" indent="0">
              <a:buNone/>
            </a:pPr>
            <a:r>
              <a:rPr lang="en-US" sz="3600" dirty="0" smtClean="0"/>
              <a:t>Both reference words  and words that logically connect sentences show you which square to use for the insert sentence.  </a:t>
            </a:r>
            <a:endParaRPr lang="en-US" sz="3600" dirty="0"/>
          </a:p>
          <a:p>
            <a:pPr marL="0" lvl="0" indent="0">
              <a:buNone/>
            </a:pPr>
            <a:endParaRPr lang="en-US" sz="3600" dirty="0" smtClean="0"/>
          </a:p>
          <a:p>
            <a:pPr marL="0" lvl="0" indent="0">
              <a:buNone/>
            </a:pPr>
            <a:r>
              <a:rPr lang="en-US" sz="3600" dirty="0" smtClean="0"/>
              <a:t>The sentence before the square includes </a:t>
            </a:r>
            <a:r>
              <a:rPr lang="en-US" sz="3600" dirty="0"/>
              <a:t>the key word </a:t>
            </a:r>
            <a:r>
              <a:rPr lang="en-US" sz="3600" i="1" dirty="0" smtClean="0"/>
              <a:t>carnivore </a:t>
            </a:r>
            <a:r>
              <a:rPr lang="en-US" sz="3600" dirty="0" smtClean="0"/>
              <a:t>that refers to </a:t>
            </a:r>
            <a:r>
              <a:rPr lang="en-US" sz="3600" i="1" dirty="0" smtClean="0"/>
              <a:t>“top carnivore</a:t>
            </a:r>
            <a:r>
              <a:rPr lang="en-US" sz="3600" dirty="0" smtClean="0"/>
              <a:t>” in the insert sentence.</a:t>
            </a:r>
          </a:p>
          <a:p>
            <a:pPr marL="0" lvl="0" indent="0">
              <a:buNone/>
            </a:pPr>
            <a:endParaRPr lang="en-US" sz="3600" b="1" dirty="0"/>
          </a:p>
          <a:p>
            <a:pPr marL="0" lvl="0" indent="0">
              <a:buNone/>
            </a:pPr>
            <a:r>
              <a:rPr lang="en-US" sz="3600" dirty="0" smtClean="0"/>
              <a:t>The word </a:t>
            </a:r>
            <a:r>
              <a:rPr lang="en-US" sz="3600" i="1" dirty="0" smtClean="0"/>
              <a:t>secondary</a:t>
            </a:r>
            <a:r>
              <a:rPr lang="en-US" sz="3600" dirty="0" smtClean="0"/>
              <a:t> appears in the sentence before the insert sentence. The insert sentence contains the word </a:t>
            </a:r>
            <a:r>
              <a:rPr lang="en-US" sz="3600" i="1" dirty="0" smtClean="0"/>
              <a:t>tertiary</a:t>
            </a:r>
            <a:r>
              <a:rPr lang="en-US" sz="3600" dirty="0" smtClean="0"/>
              <a:t> to continue the order.</a:t>
            </a:r>
            <a:endParaRPr lang="en-US" sz="3600" dirty="0"/>
          </a:p>
          <a:p>
            <a:pPr marL="0" indent="0">
              <a:buNone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17365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144193185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386</Words>
  <Application>Microsoft Macintosh PowerPoint</Application>
  <PresentationFormat>Widescreen</PresentationFormat>
  <Paragraphs>50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Calibri Light</vt:lpstr>
      <vt:lpstr>Courier New</vt:lpstr>
      <vt:lpstr>Arial</vt:lpstr>
      <vt:lpstr>Office Theme</vt:lpstr>
      <vt:lpstr>Retrospect</vt:lpstr>
      <vt:lpstr>Review </vt:lpstr>
      <vt:lpstr>Insert</vt:lpstr>
      <vt:lpstr>1  Identify key reference words and phrases</vt:lpstr>
      <vt:lpstr>2  Look for words that logically connect sentences</vt:lpstr>
      <vt:lpstr>3  Check for pronoun agreement</vt:lpstr>
      <vt:lpstr>Question</vt:lpstr>
      <vt:lpstr>Answer</vt:lpstr>
      <vt:lpstr>Explanation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</dc:title>
  <dc:creator>Pamela Sharpe</dc:creator>
  <cp:lastModifiedBy>Pamela Sharpe</cp:lastModifiedBy>
  <cp:revision>53</cp:revision>
  <cp:lastPrinted>2017-11-17T17:45:58Z</cp:lastPrinted>
  <dcterms:created xsi:type="dcterms:W3CDTF">2017-10-11T17:59:39Z</dcterms:created>
  <dcterms:modified xsi:type="dcterms:W3CDTF">2018-07-10T15:03:58Z</dcterms:modified>
</cp:coreProperties>
</file>