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72" r:id="rId2"/>
  </p:sldMasterIdLst>
  <p:notesMasterIdLst>
    <p:notesMasterId r:id="rId12"/>
  </p:notesMasterIdLst>
  <p:handoutMasterIdLst>
    <p:handoutMasterId r:id="rId13"/>
  </p:handoutMasterIdLst>
  <p:sldIdLst>
    <p:sldId id="256" r:id="rId3"/>
    <p:sldId id="257" r:id="rId4"/>
    <p:sldId id="268" r:id="rId5"/>
    <p:sldId id="269" r:id="rId6"/>
    <p:sldId id="270" r:id="rId7"/>
    <p:sldId id="261" r:id="rId8"/>
    <p:sldId id="266" r:id="rId9"/>
    <p:sldId id="267" r:id="rId10"/>
    <p:sldId id="271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431"/>
    <p:restoredTop sz="94421"/>
  </p:normalViewPr>
  <p:slideViewPr>
    <p:cSldViewPr snapToGrid="0" snapToObjects="1">
      <p:cViewPr varScale="1">
        <p:scale>
          <a:sx n="77" d="100"/>
          <a:sy n="77" d="100"/>
        </p:scale>
        <p:origin x="1128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9.xml"/><Relationship Id="rId12" Type="http://schemas.openxmlformats.org/officeDocument/2006/relationships/notesMaster" Target="notesMasters/notesMaster1.xml"/><Relationship Id="rId13" Type="http://schemas.openxmlformats.org/officeDocument/2006/relationships/handoutMaster" Target="handoutMasters/handoutMaster1.xml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Relationship Id="rId9" Type="http://schemas.openxmlformats.org/officeDocument/2006/relationships/slide" Target="slides/slide7.xml"/><Relationship Id="rId10" Type="http://schemas.openxmlformats.org/officeDocument/2006/relationships/slide" Target="slides/slide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01491C-C5E1-AC47-838E-E45FD23D3761}" type="datetimeFigureOut">
              <a:rPr lang="en-US" smtClean="0"/>
              <a:t>7/10/18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222D2E-D898-C04E-9B78-7A9C92162E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259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C41F82-1588-9B46-A23E-5062EE2158C2}" type="datetimeFigureOut">
              <a:rPr lang="en-US" smtClean="0"/>
              <a:t>7/10/18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EBB16B-AC84-7E48-9332-876FD7DBA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2701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8181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7613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These are called transitional devices because they transition from one sentence to the next.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27777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837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670069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37170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7764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4410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976538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0531848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779197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233952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6860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939271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195771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241991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19056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426867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580560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171599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64761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48582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1476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9675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3496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22631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0266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562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7556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2503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Review 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400" b="1" dirty="0" smtClean="0"/>
              <a:t>Reading Section</a:t>
            </a:r>
            <a:endParaRPr lang="en-US" sz="4400" b="1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615680" y="387465"/>
            <a:ext cx="254000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84093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Insert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80" y="1911927"/>
            <a:ext cx="10256520" cy="4265036"/>
          </a:xfrm>
        </p:spPr>
        <p:txBody>
          <a:bodyPr>
            <a:norm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An </a:t>
            </a:r>
            <a:r>
              <a:rPr lang="en-US" sz="3600" i="1" dirty="0" smtClean="0"/>
              <a:t>insert</a:t>
            </a:r>
            <a:r>
              <a:rPr lang="en-US" sz="3600" dirty="0" smtClean="0"/>
              <a:t> question asks you to locate a place in the passage to insert a sentence. Choose from 4 options marked with a square.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 smtClean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71466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b="1" dirty="0" smtClean="0"/>
              <a:t>1  Identify key reference words and phrases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/>
              <a:t>Look for key words in the sentences before and after the squares in the passage that refer to the key words in the insert sentence.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69078850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548639" y="1"/>
            <a:ext cx="11504816" cy="1163781"/>
          </a:xfrm>
        </p:spPr>
        <p:txBody>
          <a:bodyPr/>
          <a:lstStyle/>
          <a:p>
            <a:r>
              <a:rPr lang="en-US" b="1" smtClean="0"/>
              <a:t>2  Look </a:t>
            </a:r>
            <a:r>
              <a:rPr lang="en-US" b="1" dirty="0" smtClean="0"/>
              <a:t>for words that logically connect sentences</a:t>
            </a:r>
            <a:endParaRPr lang="en-US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548639" y="1429789"/>
            <a:ext cx="11238807" cy="4747174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sz="3900" b="1" dirty="0"/>
              <a:t>Addition: </a:t>
            </a:r>
            <a:r>
              <a:rPr lang="en-US" sz="3900" i="1" dirty="0"/>
              <a:t>Furthermore, Moreover</a:t>
            </a:r>
          </a:p>
          <a:p>
            <a:pPr marL="0" indent="0">
              <a:buNone/>
            </a:pPr>
            <a:r>
              <a:rPr lang="en-US" sz="3900" b="1" dirty="0" smtClean="0"/>
              <a:t>Contrast: </a:t>
            </a:r>
            <a:r>
              <a:rPr lang="en-US" sz="3900" i="1" dirty="0" smtClean="0"/>
              <a:t>On the other hand, On the contrary, In contrast</a:t>
            </a:r>
          </a:p>
          <a:p>
            <a:pPr marL="0" indent="0">
              <a:buNone/>
            </a:pPr>
            <a:r>
              <a:rPr lang="en-US" sz="3900" b="1" dirty="0" smtClean="0"/>
              <a:t>Dates: </a:t>
            </a:r>
            <a:r>
              <a:rPr lang="en-US" sz="3900" dirty="0" smtClean="0"/>
              <a:t>Check for chronological order as in </a:t>
            </a:r>
            <a:r>
              <a:rPr lang="en-US" sz="3900" i="1" dirty="0" smtClean="0"/>
              <a:t>1900, 1925, 1932</a:t>
            </a:r>
          </a:p>
          <a:p>
            <a:pPr marL="0" indent="0">
              <a:buNone/>
            </a:pPr>
            <a:r>
              <a:rPr lang="en-US" sz="3900" b="1" dirty="0" smtClean="0"/>
              <a:t>Example:</a:t>
            </a:r>
            <a:r>
              <a:rPr lang="en-US" sz="3900" dirty="0" smtClean="0"/>
              <a:t> </a:t>
            </a:r>
            <a:r>
              <a:rPr lang="en-US" sz="3900" i="1" dirty="0" smtClean="0"/>
              <a:t>For instance, For example</a:t>
            </a:r>
          </a:p>
          <a:p>
            <a:pPr marL="0" indent="0">
              <a:buNone/>
            </a:pPr>
            <a:r>
              <a:rPr lang="en-US" sz="3900" b="1" dirty="0"/>
              <a:t>Order:</a:t>
            </a:r>
            <a:r>
              <a:rPr lang="en-US" sz="3900" dirty="0"/>
              <a:t> </a:t>
            </a:r>
            <a:r>
              <a:rPr lang="en-US" sz="3900" i="1" dirty="0"/>
              <a:t>First, Second, Third, Finally</a:t>
            </a:r>
          </a:p>
          <a:p>
            <a:pPr marL="0" indent="0">
              <a:buNone/>
            </a:pPr>
            <a:r>
              <a:rPr lang="en-US" sz="3900" b="1" dirty="0" smtClean="0"/>
              <a:t>Restatement</a:t>
            </a:r>
            <a:r>
              <a:rPr lang="en-US" sz="3900" b="1" dirty="0"/>
              <a:t>:</a:t>
            </a:r>
            <a:r>
              <a:rPr lang="en-US" sz="3900" dirty="0"/>
              <a:t>  </a:t>
            </a:r>
            <a:r>
              <a:rPr lang="en-US" sz="3900" i="1" dirty="0"/>
              <a:t>In other words</a:t>
            </a:r>
          </a:p>
          <a:p>
            <a:pPr marL="0" indent="0">
              <a:buNone/>
            </a:pPr>
            <a:r>
              <a:rPr lang="en-US" sz="3900" b="1" dirty="0" smtClean="0"/>
              <a:t>Result:</a:t>
            </a:r>
            <a:r>
              <a:rPr lang="en-US" sz="3900" dirty="0" smtClean="0"/>
              <a:t> </a:t>
            </a:r>
            <a:r>
              <a:rPr lang="en-US" sz="3900" i="1" dirty="0" smtClean="0"/>
              <a:t>Therefore, As a result, Consequently</a:t>
            </a:r>
          </a:p>
          <a:p>
            <a:pPr marL="0" indent="0">
              <a:buNone/>
            </a:pPr>
            <a:endParaRPr lang="en-US" sz="3200" dirty="0" smtClean="0"/>
          </a:p>
          <a:p>
            <a:pPr marL="0" indent="0">
              <a:buNone/>
            </a:pPr>
            <a:endParaRPr lang="en-US" sz="3200" dirty="0" smtClean="0"/>
          </a:p>
          <a:p>
            <a:pPr marL="0" indent="0">
              <a:buNone/>
            </a:pP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27645318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2509" y="381751"/>
            <a:ext cx="11021292" cy="1325563"/>
          </a:xfrm>
        </p:spPr>
        <p:txBody>
          <a:bodyPr/>
          <a:lstStyle/>
          <a:p>
            <a:r>
              <a:rPr lang="en-US" b="1" smtClean="0"/>
              <a:t>3  Check </a:t>
            </a:r>
            <a:r>
              <a:rPr lang="en-US" b="1" dirty="0" smtClean="0"/>
              <a:t>for </a:t>
            </a:r>
            <a:r>
              <a:rPr lang="en-US" b="1" smtClean="0"/>
              <a:t>pronoun agreement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2509" y="1825625"/>
            <a:ext cx="11255433" cy="4351338"/>
          </a:xfrm>
        </p:spPr>
        <p:txBody>
          <a:bodyPr>
            <a:norm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If an insert sentence includes a pronoun, make sure that it agrees with the noun in the previous sentence.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 smtClean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u="sng" dirty="0" smtClean="0"/>
              <a:t>A carnivore </a:t>
            </a:r>
            <a:r>
              <a:rPr lang="en-US" sz="3600" dirty="0" smtClean="0"/>
              <a:t>is a secondary consumer. </a:t>
            </a:r>
            <a:r>
              <a:rPr lang="en-US" sz="3600" u="sng" dirty="0" smtClean="0"/>
              <a:t>It </a:t>
            </a:r>
            <a:r>
              <a:rPr lang="en-US" sz="3600" dirty="0" smtClean="0"/>
              <a:t>primarily eats meat.</a:t>
            </a: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u="sng" dirty="0" smtClean="0"/>
              <a:t>Carnivores</a:t>
            </a:r>
            <a:r>
              <a:rPr lang="en-US" sz="3600" dirty="0" smtClean="0"/>
              <a:t> are secondary consumers. </a:t>
            </a:r>
            <a:r>
              <a:rPr lang="en-US" sz="3600" u="sng" dirty="0" smtClean="0"/>
              <a:t>They</a:t>
            </a:r>
            <a:r>
              <a:rPr lang="en-US" sz="3600" dirty="0" smtClean="0"/>
              <a:t> primarily eat meat.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20812793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1147155"/>
          </a:xfrm>
        </p:spPr>
        <p:txBody>
          <a:bodyPr/>
          <a:lstStyle/>
          <a:p>
            <a:r>
              <a:rPr lang="en-US" b="1" dirty="0" smtClean="0"/>
              <a:t>Question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947651"/>
            <a:ext cx="10515600" cy="5685905"/>
          </a:xfrm>
          <a:ln>
            <a:noFill/>
          </a:ln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600" dirty="0" smtClean="0"/>
              <a:t>Look at the four squares [     ] that show where the following sentence could be inserted.</a:t>
            </a:r>
          </a:p>
          <a:p>
            <a:pPr marL="0" indent="0">
              <a:buNone/>
            </a:pPr>
            <a:endParaRPr lang="en-US" sz="3600" dirty="0"/>
          </a:p>
          <a:p>
            <a:pPr marL="0" indent="0">
              <a:buNone/>
            </a:pPr>
            <a:r>
              <a:rPr lang="en-US" sz="3600" b="1" dirty="0" smtClean="0"/>
              <a:t>A tertiary consumer eats primary and secondary consumers and is referred to as a “top carnivore” in the food chain.</a:t>
            </a:r>
          </a:p>
          <a:p>
            <a:pPr marL="0" indent="0">
              <a:buNone/>
            </a:pPr>
            <a:endParaRPr lang="en-US" sz="3600" b="1" dirty="0"/>
          </a:p>
          <a:p>
            <a:pPr marL="0" indent="0">
              <a:buNone/>
            </a:pPr>
            <a:r>
              <a:rPr lang="en-US" sz="3600" dirty="0" smtClean="0"/>
              <a:t>Where could the sentence best be added?</a:t>
            </a:r>
          </a:p>
          <a:p>
            <a:pPr marL="0" indent="0">
              <a:buNone/>
            </a:pPr>
            <a:r>
              <a:rPr lang="en-US" sz="3600" dirty="0" smtClean="0"/>
              <a:t>Click on a square </a:t>
            </a:r>
            <a:r>
              <a:rPr lang="en-US" sz="3600" dirty="0"/>
              <a:t>[     </a:t>
            </a:r>
            <a:r>
              <a:rPr lang="en-US" sz="3600" dirty="0" smtClean="0"/>
              <a:t>] to insert the sentence in the passage.</a:t>
            </a:r>
            <a:endParaRPr lang="en-US" sz="3600" dirty="0"/>
          </a:p>
        </p:txBody>
      </p:sp>
      <p:sp>
        <p:nvSpPr>
          <p:cNvPr id="5" name="Rectangle 4"/>
          <p:cNvSpPr/>
          <p:nvPr/>
        </p:nvSpPr>
        <p:spPr>
          <a:xfrm>
            <a:off x="5781963" y="1147156"/>
            <a:ext cx="302953" cy="266008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371570" y="5738552"/>
            <a:ext cx="302953" cy="266008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49436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1147155"/>
          </a:xfrm>
        </p:spPr>
        <p:txBody>
          <a:bodyPr/>
          <a:lstStyle/>
          <a:p>
            <a:r>
              <a:rPr lang="en-US" b="1" smtClean="0"/>
              <a:t>Answer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947651"/>
            <a:ext cx="10515600" cy="5685905"/>
          </a:xfrm>
          <a:ln>
            <a:noFill/>
          </a:ln>
        </p:spPr>
        <p:txBody>
          <a:bodyPr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Courier New" charset="0"/>
              <a:buNone/>
              <a:tabLst/>
              <a:defRPr/>
            </a:pPr>
            <a:endParaRPr lang="en-US" sz="32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Courier New" charset="0"/>
              <a:buNone/>
              <a:tabLst/>
              <a:defRPr/>
            </a:pPr>
            <a:r>
              <a:rPr lang="en-US" sz="3600" dirty="0" smtClean="0"/>
              <a:t>A </a:t>
            </a:r>
            <a:r>
              <a:rPr lang="en-US" sz="3600" b="1" dirty="0" smtClean="0"/>
              <a:t>carnivore</a:t>
            </a:r>
            <a:r>
              <a:rPr lang="en-US" sz="3600" dirty="0" smtClean="0"/>
              <a:t> is a secondary consumer and primarily eats meat.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Courier New" charset="0"/>
              <a:buNone/>
              <a:tabLst/>
              <a:defRPr/>
            </a:pPr>
            <a:endParaRPr lang="en-US" sz="3600" dirty="0"/>
          </a:p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600" b="1" dirty="0"/>
              <a:t>A tertiary consumer eats primary and secondary consumers and is referred to as a “top carnivore” in the food chain.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Courier New" charset="0"/>
              <a:buNone/>
              <a:tabLst/>
              <a:defRPr/>
            </a:pPr>
            <a:endParaRPr lang="en-US" sz="3600" dirty="0" smtClean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Courier New" charset="0"/>
              <a:buNone/>
              <a:tabLst/>
              <a:defRPr/>
            </a:pPr>
            <a:r>
              <a:rPr lang="en-US" sz="3600" dirty="0" smtClean="0"/>
              <a:t>A consumer that feeds on both producers (plants) and consumers (meat) is called an </a:t>
            </a:r>
            <a:r>
              <a:rPr lang="en-US" sz="3600" b="1" dirty="0" smtClean="0"/>
              <a:t>omnivore</a:t>
            </a:r>
            <a:r>
              <a:rPr lang="en-US" sz="36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0815266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249" y="1"/>
            <a:ext cx="11196552" cy="1147155"/>
          </a:xfrm>
        </p:spPr>
        <p:txBody>
          <a:bodyPr/>
          <a:lstStyle/>
          <a:p>
            <a:r>
              <a:rPr lang="en-US" b="1" dirty="0" smtClean="0"/>
              <a:t>Explanation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7248" y="573578"/>
            <a:ext cx="11637819" cy="6118167"/>
          </a:xfrm>
          <a:ln>
            <a:noFill/>
          </a:ln>
        </p:spPr>
        <p:txBody>
          <a:bodyPr>
            <a:noAutofit/>
          </a:bodyPr>
          <a:lstStyle/>
          <a:p>
            <a:pPr marL="0" lvl="0" indent="0">
              <a:buNone/>
            </a:pPr>
            <a:endParaRPr lang="en-US" sz="3200" dirty="0" smtClean="0"/>
          </a:p>
          <a:p>
            <a:pPr marL="0" lvl="0" indent="0">
              <a:buNone/>
            </a:pPr>
            <a:r>
              <a:rPr lang="en-US" sz="3600" dirty="0" smtClean="0"/>
              <a:t>Both reference words  and words that logically connect sentences show you which square to use for the insert sentence.  </a:t>
            </a:r>
            <a:endParaRPr lang="en-US" sz="3600" dirty="0"/>
          </a:p>
          <a:p>
            <a:pPr marL="0" lvl="0" indent="0">
              <a:buNone/>
            </a:pPr>
            <a:endParaRPr lang="en-US" sz="3600" dirty="0" smtClean="0"/>
          </a:p>
          <a:p>
            <a:pPr marL="0" lvl="0" indent="0">
              <a:buNone/>
            </a:pPr>
            <a:r>
              <a:rPr lang="en-US" sz="3600" dirty="0" smtClean="0"/>
              <a:t>The sentence before the square includes </a:t>
            </a:r>
            <a:r>
              <a:rPr lang="en-US" sz="3600" dirty="0"/>
              <a:t>the key word </a:t>
            </a:r>
            <a:r>
              <a:rPr lang="en-US" sz="3600" i="1" dirty="0" smtClean="0"/>
              <a:t>carnivore </a:t>
            </a:r>
            <a:r>
              <a:rPr lang="en-US" sz="3600" dirty="0" smtClean="0"/>
              <a:t>that refers to </a:t>
            </a:r>
            <a:r>
              <a:rPr lang="en-US" sz="3600" i="1" dirty="0" smtClean="0"/>
              <a:t>“top carnivore</a:t>
            </a:r>
            <a:r>
              <a:rPr lang="en-US" sz="3600" dirty="0" smtClean="0"/>
              <a:t>” in the insert sentence.</a:t>
            </a:r>
          </a:p>
          <a:p>
            <a:pPr marL="0" lvl="0" indent="0">
              <a:buNone/>
            </a:pPr>
            <a:endParaRPr lang="en-US" sz="3600" b="1" dirty="0"/>
          </a:p>
          <a:p>
            <a:pPr marL="0" lvl="0" indent="0">
              <a:buNone/>
            </a:pPr>
            <a:r>
              <a:rPr lang="en-US" sz="3600" dirty="0" smtClean="0"/>
              <a:t>The word </a:t>
            </a:r>
            <a:r>
              <a:rPr lang="en-US" sz="3600" i="1" dirty="0" smtClean="0"/>
              <a:t>secondary</a:t>
            </a:r>
            <a:r>
              <a:rPr lang="en-US" sz="3600" dirty="0" smtClean="0"/>
              <a:t> appears in the sentence before the insert sentence. The insert sentence contains the word </a:t>
            </a:r>
            <a:r>
              <a:rPr lang="en-US" sz="3600" i="1" dirty="0" smtClean="0"/>
              <a:t>tertiary</a:t>
            </a:r>
            <a:r>
              <a:rPr lang="en-US" sz="3600" dirty="0" smtClean="0"/>
              <a:t> to continue the order.</a:t>
            </a:r>
            <a:endParaRPr lang="en-US" sz="3600" dirty="0"/>
          </a:p>
          <a:p>
            <a:pPr marL="0" indent="0">
              <a:buNone/>
            </a:pPr>
            <a:endParaRPr 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11736592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826000" y="3144044"/>
            <a:ext cx="2540000" cy="1714500"/>
          </a:xfrm>
        </p:spPr>
      </p:pic>
    </p:spTree>
    <p:extLst>
      <p:ext uri="{BB962C8B-B14F-4D97-AF65-F5344CB8AC3E}">
        <p14:creationId xmlns:p14="http://schemas.microsoft.com/office/powerpoint/2010/main" val="1441931857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276</TotalTime>
  <Words>386</Words>
  <Application>Microsoft Macintosh PowerPoint</Application>
  <PresentationFormat>Widescreen</PresentationFormat>
  <Paragraphs>50</Paragraphs>
  <Slides>9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5" baseType="lpstr">
      <vt:lpstr>Calibri</vt:lpstr>
      <vt:lpstr>Calibri Light</vt:lpstr>
      <vt:lpstr>Courier New</vt:lpstr>
      <vt:lpstr>Arial</vt:lpstr>
      <vt:lpstr>Office Theme</vt:lpstr>
      <vt:lpstr>Retrospect</vt:lpstr>
      <vt:lpstr>Review </vt:lpstr>
      <vt:lpstr>Insert</vt:lpstr>
      <vt:lpstr>1  Identify key reference words and phrases</vt:lpstr>
      <vt:lpstr>2  Look for words that logically connect sentences</vt:lpstr>
      <vt:lpstr>3  Check for pronoun agreement</vt:lpstr>
      <vt:lpstr>Question</vt:lpstr>
      <vt:lpstr>Answer</vt:lpstr>
      <vt:lpstr>Explanation</vt:lpstr>
      <vt:lpstr>PowerPoint Presentation</vt:lpstr>
    </vt:vector>
  </TitlesOfParts>
  <Company/>
  <LinksUpToDate>false</LinksUpToDate>
  <SharedDoc>false</SharedDoc>
  <HyperlinksChanged>false</HyperlinksChanged>
  <AppVersion>15.0023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Review </dc:title>
  <dc:creator>Pamela Sharpe</dc:creator>
  <cp:lastModifiedBy>Pamela Sharpe</cp:lastModifiedBy>
  <cp:revision>53</cp:revision>
  <cp:lastPrinted>2017-11-17T17:45:58Z</cp:lastPrinted>
  <dcterms:created xsi:type="dcterms:W3CDTF">2017-10-11T17:59:39Z</dcterms:created>
  <dcterms:modified xsi:type="dcterms:W3CDTF">2018-07-10T15:03:58Z</dcterms:modified>
</cp:coreProperties>
</file>

<file path=docProps/thumbnail.jpeg>
</file>